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4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1FA5-7AFF-4AED-A32D-F33356F2DBAF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8319-73CB-4CB8-ABD0-BF73EBABB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1FA5-7AFF-4AED-A32D-F33356F2DBAF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8319-73CB-4CB8-ABD0-BF73EBABB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1FA5-7AFF-4AED-A32D-F33356F2DBAF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8319-73CB-4CB8-ABD0-BF73EBABB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1FA5-7AFF-4AED-A32D-F33356F2DBAF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8319-73CB-4CB8-ABD0-BF73EBABB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1FA5-7AFF-4AED-A32D-F33356F2DBAF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8319-73CB-4CB8-ABD0-BF73EBABB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1FA5-7AFF-4AED-A32D-F33356F2DBAF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8319-73CB-4CB8-ABD0-BF73EBABB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1FA5-7AFF-4AED-A32D-F33356F2DBAF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8319-73CB-4CB8-ABD0-BF73EBABB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1FA5-7AFF-4AED-A32D-F33356F2DBAF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8319-73CB-4CB8-ABD0-BF73EBABB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1FA5-7AFF-4AED-A32D-F33356F2DBAF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8319-73CB-4CB8-ABD0-BF73EBABB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1FA5-7AFF-4AED-A32D-F33356F2DBAF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8319-73CB-4CB8-ABD0-BF73EBABB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1FA5-7AFF-4AED-A32D-F33356F2DBAF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8319-73CB-4CB8-ABD0-BF73EBABB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A1FA5-7AFF-4AED-A32D-F33356F2DBAF}" type="datetimeFigureOut">
              <a:rPr lang="it-IT" smtClean="0"/>
              <a:pPr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B8319-73CB-4CB8-ABD0-BF73EBABB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2.png"/><Relationship Id="rId47" Type="http://schemas.openxmlformats.org/officeDocument/2006/relationships/image" Target="../media/image42.png"/><Relationship Id="rId50" Type="http://schemas.openxmlformats.org/officeDocument/2006/relationships/image" Target="../media/image45.jpeg"/><Relationship Id="rId55" Type="http://schemas.openxmlformats.org/officeDocument/2006/relationships/image" Target="../media/image49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oleObject" Target="../embeddings/oleObject2.bin"/><Relationship Id="rId54" Type="http://schemas.openxmlformats.org/officeDocument/2006/relationships/image" Target="../media/image48.png"/><Relationship Id="rId62" Type="http://schemas.openxmlformats.org/officeDocument/2006/relationships/image" Target="../media/image56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jpg"/><Relationship Id="rId37" Type="http://schemas.openxmlformats.org/officeDocument/2006/relationships/image" Target="../media/image35.gif"/><Relationship Id="rId40" Type="http://schemas.openxmlformats.org/officeDocument/2006/relationships/image" Target="../media/image38.gif"/><Relationship Id="rId45" Type="http://schemas.openxmlformats.org/officeDocument/2006/relationships/image" Target="../media/image40.jpeg"/><Relationship Id="rId53" Type="http://schemas.openxmlformats.org/officeDocument/2006/relationships/image" Target="../media/image47.jpeg"/><Relationship Id="rId58" Type="http://schemas.openxmlformats.org/officeDocument/2006/relationships/image" Target="../media/image5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36" Type="http://schemas.openxmlformats.org/officeDocument/2006/relationships/image" Target="../media/image34.png"/><Relationship Id="rId49" Type="http://schemas.openxmlformats.org/officeDocument/2006/relationships/image" Target="../media/image44.png"/><Relationship Id="rId57" Type="http://schemas.openxmlformats.org/officeDocument/2006/relationships/image" Target="../media/image51.png"/><Relationship Id="rId61" Type="http://schemas.openxmlformats.org/officeDocument/2006/relationships/image" Target="../media/image55.jp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jpg"/><Relationship Id="rId44" Type="http://schemas.openxmlformats.org/officeDocument/2006/relationships/hyperlink" Target="http://www.irsst.qc.ca/index.html" TargetMode="External"/><Relationship Id="rId52" Type="http://schemas.openxmlformats.org/officeDocument/2006/relationships/image" Target="../media/image46.png"/><Relationship Id="rId60" Type="http://schemas.openxmlformats.org/officeDocument/2006/relationships/image" Target="../media/image54.gif"/><Relationship Id="rId4" Type="http://schemas.openxmlformats.org/officeDocument/2006/relationships/image" Target="../media/image1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gif"/><Relationship Id="rId35" Type="http://schemas.openxmlformats.org/officeDocument/2006/relationships/image" Target="../media/image33.gif"/><Relationship Id="rId43" Type="http://schemas.openxmlformats.org/officeDocument/2006/relationships/image" Target="../media/image39.png"/><Relationship Id="rId48" Type="http://schemas.openxmlformats.org/officeDocument/2006/relationships/image" Target="../media/image43.jpeg"/><Relationship Id="rId56" Type="http://schemas.openxmlformats.org/officeDocument/2006/relationships/image" Target="../media/image50.png"/><Relationship Id="rId8" Type="http://schemas.openxmlformats.org/officeDocument/2006/relationships/image" Target="../media/image6.png"/><Relationship Id="rId51" Type="http://schemas.openxmlformats.org/officeDocument/2006/relationships/hyperlink" Target="http://www.inrs.fr/" TargetMode="External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gif"/><Relationship Id="rId46" Type="http://schemas.openxmlformats.org/officeDocument/2006/relationships/image" Target="../media/image41.jpeg"/><Relationship Id="rId59" Type="http://schemas.openxmlformats.org/officeDocument/2006/relationships/image" Target="../media/image5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olo"/>
          <p:cNvSpPr txBox="1">
            <a:spLocks noChangeArrowheads="1"/>
          </p:cNvSpPr>
          <p:nvPr/>
        </p:nvSpPr>
        <p:spPr bwMode="auto">
          <a:xfrm>
            <a:off x="2374901" y="25516"/>
            <a:ext cx="4573588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/>
            <a:r>
              <a:rPr lang="en-GB" altLang="it-IT" sz="2800" b="1">
                <a:solidFill>
                  <a:srgbClr val="000066"/>
                </a:solidFill>
                <a:latin typeface="Tahoma" pitchFamily="34" charset="0"/>
                <a:ea typeface="ＭＳ Ｐゴシック" pitchFamily="34" charset="-128"/>
              </a:rPr>
              <a:t>About ICOH </a:t>
            </a:r>
          </a:p>
        </p:txBody>
      </p:sp>
      <p:sp>
        <p:nvSpPr>
          <p:cNvPr id="100384" name="milano"/>
          <p:cNvSpPr txBox="1">
            <a:spLocks noChangeArrowheads="1"/>
          </p:cNvSpPr>
          <p:nvPr/>
        </p:nvSpPr>
        <p:spPr bwMode="auto">
          <a:xfrm>
            <a:off x="5546247" y="482836"/>
            <a:ext cx="704851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1906 Milan</a:t>
            </a:r>
          </a:p>
        </p:txBody>
      </p:sp>
      <p:sp>
        <p:nvSpPr>
          <p:cNvPr id="109" name="milano"/>
          <p:cNvSpPr txBox="1">
            <a:spLocks noChangeArrowheads="1"/>
          </p:cNvSpPr>
          <p:nvPr/>
        </p:nvSpPr>
        <p:spPr bwMode="auto">
          <a:xfrm>
            <a:off x="5549627" y="490773"/>
            <a:ext cx="704851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1906 Milan</a:t>
            </a:r>
          </a:p>
        </p:txBody>
      </p:sp>
      <p:sp>
        <p:nvSpPr>
          <p:cNvPr id="100380" name="Text Box 3100"/>
          <p:cNvSpPr txBox="1">
            <a:spLocks noChangeArrowheads="1"/>
          </p:cNvSpPr>
          <p:nvPr/>
        </p:nvSpPr>
        <p:spPr bwMode="auto">
          <a:xfrm>
            <a:off x="3124200" y="6296026"/>
            <a:ext cx="13716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1972 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Buenos Aires</a:t>
            </a:r>
          </a:p>
        </p:txBody>
      </p:sp>
      <p:sp>
        <p:nvSpPr>
          <p:cNvPr id="100381" name="Text Box 3101"/>
          <p:cNvSpPr txBox="1">
            <a:spLocks noChangeArrowheads="1"/>
          </p:cNvSpPr>
          <p:nvPr/>
        </p:nvSpPr>
        <p:spPr bwMode="auto">
          <a:xfrm>
            <a:off x="1981200" y="6286501"/>
            <a:ext cx="13716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1975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Brighton</a:t>
            </a:r>
          </a:p>
        </p:txBody>
      </p:sp>
      <p:sp>
        <p:nvSpPr>
          <p:cNvPr id="100382" name="Text Box 3102"/>
          <p:cNvSpPr txBox="1">
            <a:spLocks noChangeArrowheads="1"/>
          </p:cNvSpPr>
          <p:nvPr/>
        </p:nvSpPr>
        <p:spPr bwMode="auto">
          <a:xfrm>
            <a:off x="5715000" y="6296026"/>
            <a:ext cx="13716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1963 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Madrid</a:t>
            </a:r>
          </a:p>
        </p:txBody>
      </p:sp>
      <p:sp>
        <p:nvSpPr>
          <p:cNvPr id="100383" name="Text Box 3103"/>
          <p:cNvSpPr txBox="1">
            <a:spLocks noChangeArrowheads="1"/>
          </p:cNvSpPr>
          <p:nvPr/>
        </p:nvSpPr>
        <p:spPr bwMode="auto">
          <a:xfrm>
            <a:off x="539751" y="1628776"/>
            <a:ext cx="15113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2003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Iguassu Falls</a:t>
            </a:r>
          </a:p>
        </p:txBody>
      </p:sp>
      <p:sp>
        <p:nvSpPr>
          <p:cNvPr id="100385" name="Text Box 3105"/>
          <p:cNvSpPr txBox="1">
            <a:spLocks noChangeArrowheads="1"/>
          </p:cNvSpPr>
          <p:nvPr/>
        </p:nvSpPr>
        <p:spPr bwMode="auto">
          <a:xfrm>
            <a:off x="7219175" y="1528799"/>
            <a:ext cx="9906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1928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Budapest</a:t>
            </a:r>
          </a:p>
        </p:txBody>
      </p:sp>
      <p:sp>
        <p:nvSpPr>
          <p:cNvPr id="100386" name="Text Box 3106"/>
          <p:cNvSpPr txBox="1">
            <a:spLocks noChangeArrowheads="1"/>
          </p:cNvSpPr>
          <p:nvPr/>
        </p:nvSpPr>
        <p:spPr bwMode="auto">
          <a:xfrm>
            <a:off x="7610475" y="2190751"/>
            <a:ext cx="10668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1931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Geneva</a:t>
            </a:r>
          </a:p>
        </p:txBody>
      </p:sp>
      <p:sp>
        <p:nvSpPr>
          <p:cNvPr id="100387" name="Text Box 3107"/>
          <p:cNvSpPr txBox="1">
            <a:spLocks noChangeArrowheads="1"/>
          </p:cNvSpPr>
          <p:nvPr/>
        </p:nvSpPr>
        <p:spPr bwMode="auto">
          <a:xfrm>
            <a:off x="-190500" y="4476751"/>
            <a:ext cx="12192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1987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Sydney</a:t>
            </a:r>
          </a:p>
        </p:txBody>
      </p:sp>
      <p:sp>
        <p:nvSpPr>
          <p:cNvPr id="100388" name="Text Box 3108"/>
          <p:cNvSpPr txBox="1">
            <a:spLocks noChangeArrowheads="1"/>
          </p:cNvSpPr>
          <p:nvPr/>
        </p:nvSpPr>
        <p:spPr bwMode="auto">
          <a:xfrm>
            <a:off x="123825" y="5124451"/>
            <a:ext cx="10668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1984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Dublin</a:t>
            </a:r>
          </a:p>
        </p:txBody>
      </p:sp>
      <p:sp>
        <p:nvSpPr>
          <p:cNvPr id="100389" name="Text Box 3109"/>
          <p:cNvSpPr txBox="1">
            <a:spLocks noChangeArrowheads="1"/>
          </p:cNvSpPr>
          <p:nvPr/>
        </p:nvSpPr>
        <p:spPr bwMode="auto">
          <a:xfrm>
            <a:off x="6584951" y="6092826"/>
            <a:ext cx="13716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1960 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New York</a:t>
            </a:r>
          </a:p>
        </p:txBody>
      </p:sp>
      <p:sp>
        <p:nvSpPr>
          <p:cNvPr id="100390" name="Text Box 3110"/>
          <p:cNvSpPr txBox="1">
            <a:spLocks noChangeArrowheads="1"/>
          </p:cNvSpPr>
          <p:nvPr/>
        </p:nvSpPr>
        <p:spPr bwMode="auto">
          <a:xfrm>
            <a:off x="7969251" y="5157789"/>
            <a:ext cx="10668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1954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Naples</a:t>
            </a:r>
          </a:p>
        </p:txBody>
      </p:sp>
      <p:sp>
        <p:nvSpPr>
          <p:cNvPr id="100391" name="Text Box 3111"/>
          <p:cNvSpPr txBox="1">
            <a:spLocks noChangeArrowheads="1"/>
          </p:cNvSpPr>
          <p:nvPr/>
        </p:nvSpPr>
        <p:spPr bwMode="auto">
          <a:xfrm>
            <a:off x="8067675" y="3914776"/>
            <a:ext cx="13716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1948 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London</a:t>
            </a:r>
          </a:p>
        </p:txBody>
      </p:sp>
      <p:sp>
        <p:nvSpPr>
          <p:cNvPr id="100392" name="Text Box 3112"/>
          <p:cNvSpPr txBox="1">
            <a:spLocks noChangeArrowheads="1"/>
          </p:cNvSpPr>
          <p:nvPr/>
        </p:nvSpPr>
        <p:spPr bwMode="auto">
          <a:xfrm>
            <a:off x="8118475" y="3298826"/>
            <a:ext cx="12192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1938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Frankfurt</a:t>
            </a:r>
          </a:p>
        </p:txBody>
      </p:sp>
      <p:sp>
        <p:nvSpPr>
          <p:cNvPr id="100393" name="Text Box 3113"/>
          <p:cNvSpPr txBox="1">
            <a:spLocks noChangeArrowheads="1"/>
          </p:cNvSpPr>
          <p:nvPr/>
        </p:nvSpPr>
        <p:spPr bwMode="auto">
          <a:xfrm>
            <a:off x="8110539" y="2695576"/>
            <a:ext cx="9906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1935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Brussels</a:t>
            </a:r>
          </a:p>
        </p:txBody>
      </p:sp>
      <p:sp>
        <p:nvSpPr>
          <p:cNvPr id="100394" name="Text Box 3114"/>
          <p:cNvSpPr txBox="1">
            <a:spLocks noChangeArrowheads="1"/>
          </p:cNvSpPr>
          <p:nvPr/>
        </p:nvSpPr>
        <p:spPr bwMode="auto">
          <a:xfrm>
            <a:off x="1120775" y="6080126"/>
            <a:ext cx="12192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1978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Dubrovnik</a:t>
            </a:r>
          </a:p>
        </p:txBody>
      </p:sp>
      <p:sp>
        <p:nvSpPr>
          <p:cNvPr id="100395" name="Text Box 3115"/>
          <p:cNvSpPr txBox="1">
            <a:spLocks noChangeArrowheads="1"/>
          </p:cNvSpPr>
          <p:nvPr/>
        </p:nvSpPr>
        <p:spPr bwMode="auto">
          <a:xfrm>
            <a:off x="6019758" y="551902"/>
            <a:ext cx="12192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1910 </a:t>
            </a:r>
            <a:b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Brussels</a:t>
            </a:r>
          </a:p>
        </p:txBody>
      </p:sp>
      <p:sp>
        <p:nvSpPr>
          <p:cNvPr id="100396" name="Text Box 3116"/>
          <p:cNvSpPr txBox="1">
            <a:spLocks noChangeArrowheads="1"/>
          </p:cNvSpPr>
          <p:nvPr/>
        </p:nvSpPr>
        <p:spPr bwMode="auto">
          <a:xfrm>
            <a:off x="6368752" y="1014686"/>
            <a:ext cx="13716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1925 </a:t>
            </a:r>
            <a:b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Amsterdam</a:t>
            </a:r>
          </a:p>
        </p:txBody>
      </p:sp>
      <p:sp>
        <p:nvSpPr>
          <p:cNvPr id="100397" name="Text Box 3117"/>
          <p:cNvSpPr txBox="1">
            <a:spLocks noChangeArrowheads="1"/>
          </p:cNvSpPr>
          <p:nvPr/>
        </p:nvSpPr>
        <p:spPr bwMode="auto">
          <a:xfrm>
            <a:off x="4114800" y="6296026"/>
            <a:ext cx="13716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1969 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Tokyo</a:t>
            </a:r>
          </a:p>
        </p:txBody>
      </p:sp>
      <p:sp>
        <p:nvSpPr>
          <p:cNvPr id="100398" name="Text Box 3118"/>
          <p:cNvSpPr txBox="1">
            <a:spLocks noChangeArrowheads="1"/>
          </p:cNvSpPr>
          <p:nvPr/>
        </p:nvSpPr>
        <p:spPr bwMode="auto">
          <a:xfrm>
            <a:off x="4876800" y="6296026"/>
            <a:ext cx="13716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1966 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Vienna</a:t>
            </a:r>
          </a:p>
        </p:txBody>
      </p:sp>
      <p:sp>
        <p:nvSpPr>
          <p:cNvPr id="100399" name="Text Box 3119"/>
          <p:cNvSpPr txBox="1">
            <a:spLocks noChangeArrowheads="1"/>
          </p:cNvSpPr>
          <p:nvPr/>
        </p:nvSpPr>
        <p:spPr bwMode="auto">
          <a:xfrm>
            <a:off x="7164388" y="5648326"/>
            <a:ext cx="13716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1957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Helsinki</a:t>
            </a:r>
          </a:p>
        </p:txBody>
      </p:sp>
      <p:sp>
        <p:nvSpPr>
          <p:cNvPr id="100400" name="Text Box 3120"/>
          <p:cNvSpPr txBox="1">
            <a:spLocks noChangeArrowheads="1"/>
          </p:cNvSpPr>
          <p:nvPr/>
        </p:nvSpPr>
        <p:spPr bwMode="auto">
          <a:xfrm>
            <a:off x="8189913" y="4475164"/>
            <a:ext cx="9906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1951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Lisbon</a:t>
            </a:r>
          </a:p>
        </p:txBody>
      </p:sp>
      <p:sp>
        <p:nvSpPr>
          <p:cNvPr id="100402" name="Text Box 3122"/>
          <p:cNvSpPr txBox="1">
            <a:spLocks noChangeArrowheads="1"/>
          </p:cNvSpPr>
          <p:nvPr/>
        </p:nvSpPr>
        <p:spPr bwMode="auto">
          <a:xfrm>
            <a:off x="696913" y="5616576"/>
            <a:ext cx="7620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1981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Cairo</a:t>
            </a:r>
          </a:p>
        </p:txBody>
      </p:sp>
      <p:sp>
        <p:nvSpPr>
          <p:cNvPr id="100405" name="Text Box 3125"/>
          <p:cNvSpPr txBox="1">
            <a:spLocks noChangeArrowheads="1"/>
          </p:cNvSpPr>
          <p:nvPr/>
        </p:nvSpPr>
        <p:spPr bwMode="auto">
          <a:xfrm>
            <a:off x="-104775" y="2706689"/>
            <a:ext cx="12192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1996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Stockholm</a:t>
            </a:r>
          </a:p>
        </p:txBody>
      </p:sp>
      <p:sp>
        <p:nvSpPr>
          <p:cNvPr id="100406" name="Text Box 3126"/>
          <p:cNvSpPr txBox="1">
            <a:spLocks noChangeArrowheads="1"/>
          </p:cNvSpPr>
          <p:nvPr/>
        </p:nvSpPr>
        <p:spPr bwMode="auto">
          <a:xfrm>
            <a:off x="-152400" y="3924301"/>
            <a:ext cx="10668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1990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Montreal</a:t>
            </a:r>
          </a:p>
        </p:txBody>
      </p:sp>
      <p:sp>
        <p:nvSpPr>
          <p:cNvPr id="100407" name="Text Box 3127"/>
          <p:cNvSpPr txBox="1">
            <a:spLocks noChangeArrowheads="1"/>
          </p:cNvSpPr>
          <p:nvPr/>
        </p:nvSpPr>
        <p:spPr bwMode="auto">
          <a:xfrm>
            <a:off x="-30159" y="3302001"/>
            <a:ext cx="762001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1993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Nice</a:t>
            </a:r>
          </a:p>
        </p:txBody>
      </p:sp>
      <p:sp>
        <p:nvSpPr>
          <p:cNvPr id="100408" name="Text Box 3128"/>
          <p:cNvSpPr txBox="1">
            <a:spLocks noChangeArrowheads="1"/>
          </p:cNvSpPr>
          <p:nvPr/>
        </p:nvSpPr>
        <p:spPr bwMode="auto">
          <a:xfrm>
            <a:off x="260351" y="2157414"/>
            <a:ext cx="12192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2000</a:t>
            </a:r>
            <a:b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Singapore</a:t>
            </a:r>
          </a:p>
        </p:txBody>
      </p:sp>
      <p:sp>
        <p:nvSpPr>
          <p:cNvPr id="100437" name="Text Box 3157"/>
          <p:cNvSpPr txBox="1">
            <a:spLocks noChangeArrowheads="1"/>
          </p:cNvSpPr>
          <p:nvPr/>
        </p:nvSpPr>
        <p:spPr bwMode="auto">
          <a:xfrm>
            <a:off x="1756048" y="908720"/>
            <a:ext cx="1447800" cy="5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2009</a:t>
            </a:r>
            <a:b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Cape Town</a:t>
            </a:r>
          </a:p>
        </p:txBody>
      </p:sp>
      <p:sp>
        <p:nvSpPr>
          <p:cNvPr id="100439" name="Text Box 3159"/>
          <p:cNvSpPr txBox="1">
            <a:spLocks noChangeArrowheads="1"/>
          </p:cNvSpPr>
          <p:nvPr/>
        </p:nvSpPr>
        <p:spPr bwMode="auto">
          <a:xfrm>
            <a:off x="1187624" y="1177644"/>
            <a:ext cx="10668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2006 </a:t>
            </a:r>
            <a:b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Milan</a:t>
            </a:r>
          </a:p>
        </p:txBody>
      </p:sp>
      <p:sp>
        <p:nvSpPr>
          <p:cNvPr id="59" name="Text Box 3157"/>
          <p:cNvSpPr txBox="1">
            <a:spLocks noChangeArrowheads="1"/>
          </p:cNvSpPr>
          <p:nvPr/>
        </p:nvSpPr>
        <p:spPr bwMode="auto">
          <a:xfrm>
            <a:off x="2335334" y="629794"/>
            <a:ext cx="144780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2012</a:t>
            </a:r>
            <a:b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Cancun</a:t>
            </a:r>
          </a:p>
        </p:txBody>
      </p:sp>
      <p:sp>
        <p:nvSpPr>
          <p:cNvPr id="63" name="seul"/>
          <p:cNvSpPr txBox="1">
            <a:spLocks noChangeArrowheads="1"/>
          </p:cNvSpPr>
          <p:nvPr/>
        </p:nvSpPr>
        <p:spPr bwMode="auto">
          <a:xfrm>
            <a:off x="3289497" y="499592"/>
            <a:ext cx="703263" cy="5231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2015</a:t>
            </a:r>
            <a:b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Seoul</a:t>
            </a:r>
          </a:p>
        </p:txBody>
      </p:sp>
      <p:grpSp>
        <p:nvGrpSpPr>
          <p:cNvPr id="2" name="CARTINA"/>
          <p:cNvGrpSpPr>
            <a:grpSpLocks/>
          </p:cNvGrpSpPr>
          <p:nvPr/>
        </p:nvGrpSpPr>
        <p:grpSpPr bwMode="auto">
          <a:xfrm>
            <a:off x="723902" y="1638506"/>
            <a:ext cx="7602539" cy="4754563"/>
            <a:chOff x="715344" y="1435100"/>
            <a:chExt cx="7601072" cy="4724400"/>
          </a:xfrm>
        </p:grpSpPr>
        <p:graphicFrame>
          <p:nvGraphicFramePr>
            <p:cNvPr id="2145" name="Object 3076"/>
            <p:cNvGraphicFramePr>
              <a:graphicFrameLocks noChangeAspect="1"/>
            </p:cNvGraphicFramePr>
            <p:nvPr/>
          </p:nvGraphicFramePr>
          <p:xfrm>
            <a:off x="715344" y="1435100"/>
            <a:ext cx="7601072" cy="472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Fotografia di Photo Editor" r:id="rId3" imgW="4572396" imgH="2400508" progId="">
                    <p:embed/>
                  </p:oleObj>
                </mc:Choice>
                <mc:Fallback>
                  <p:oleObj name="Fotografia di Photo Editor" r:id="rId3" imgW="4572396" imgH="2400508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344" y="1435100"/>
                          <a:ext cx="7601072" cy="472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46" name="Picture 3077" descr="luci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95813" y="2544763"/>
              <a:ext cx="71437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7" name="Picture 3078" descr="luci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67238" y="2673350"/>
              <a:ext cx="71437" cy="7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8" name="Picture 3079" descr="luci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5800" y="2616200"/>
              <a:ext cx="71438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9" name="Picture 3080" descr="luci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1188" y="2536825"/>
              <a:ext cx="71437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" name="Picture 3081" descr="luci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2925" y="2441575"/>
              <a:ext cx="71438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" name="Picture 3082" descr="luci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4363" y="2365375"/>
              <a:ext cx="71437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" name="Picture 3083" descr="luci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4363" y="2441575"/>
              <a:ext cx="71437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" name="Picture 3084" descr="luci2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08463" y="2365375"/>
              <a:ext cx="730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" name="Picture 3085" descr="luci2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22750" y="2636838"/>
              <a:ext cx="73025" cy="7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" name="Picture 3086" descr="luci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5800" y="2441575"/>
              <a:ext cx="71438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" name="Picture 3087" descr="luci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32138" y="4533900"/>
              <a:ext cx="71437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" name="Picture 3088" descr="luci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775" y="2441575"/>
              <a:ext cx="71438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" name="Picture 3089" descr="luci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7025" y="2673350"/>
              <a:ext cx="71438" cy="7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" name="Picture 3090" descr="luci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67238" y="2209800"/>
              <a:ext cx="71437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" name="Picture 3091" descr="luci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54575" y="3060700"/>
              <a:ext cx="71438" cy="7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1" name="Picture 3092" descr="luci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65938" y="2752725"/>
              <a:ext cx="71437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2" name="Picture 3093" descr="luci2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08463" y="2209800"/>
              <a:ext cx="730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3" name="Picture 3094" descr="luci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6575" y="2536825"/>
              <a:ext cx="71438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4" name="Picture 3095" descr="luci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53275" y="4611688"/>
              <a:ext cx="714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5" name="Picture 3096" descr="luci2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113" y="4687888"/>
              <a:ext cx="73025" cy="7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6" name="Picture 3097" descr="luci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00338" y="2752725"/>
              <a:ext cx="71437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7" name="Picture 3098" descr="luci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62700" y="3681413"/>
              <a:ext cx="714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8" name="Picture 3099" descr="luci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7025" y="2286000"/>
              <a:ext cx="71438" cy="7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9" name="Picture 3155" descr="luci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30750" y="2159000"/>
              <a:ext cx="71438" cy="7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0" name="Picture 3158" descr="luci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0425" y="4646613"/>
              <a:ext cx="714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0" name="seul"/>
          <p:cNvSpPr txBox="1">
            <a:spLocks noChangeArrowheads="1"/>
          </p:cNvSpPr>
          <p:nvPr/>
        </p:nvSpPr>
        <p:spPr bwMode="auto">
          <a:xfrm>
            <a:off x="3292673" y="499592"/>
            <a:ext cx="703263" cy="5231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2015</a:t>
            </a:r>
            <a:b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it-IT" sz="1400" b="1" dirty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Seoul</a:t>
            </a:r>
          </a:p>
        </p:txBody>
      </p:sp>
      <p:pic>
        <p:nvPicPr>
          <p:cNvPr id="113" name="31 icoh" descr="C:\Users\xf46692\Desktop\10377017_427698820703277_4437331825127396130_n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 bwMode="auto">
          <a:xfrm>
            <a:off x="1405831" y="2846250"/>
            <a:ext cx="6308192" cy="233785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52" name="LOGO ICOH PICCOLO" descr="letterhead2"/>
          <p:cNvPicPr>
            <a:picLocks noChangeAspect="1" noChangeArrowheads="1"/>
          </p:cNvPicPr>
          <p:nvPr/>
        </p:nvPicPr>
        <p:blipFill>
          <a:blip r:embed="rId10" cstate="email">
            <a:extLst/>
          </a:blip>
          <a:srcRect/>
          <a:stretch>
            <a:fillRect/>
          </a:stretch>
        </p:blipFill>
        <p:spPr bwMode="auto">
          <a:xfrm>
            <a:off x="8110539" y="194020"/>
            <a:ext cx="801055" cy="779974"/>
          </a:xfrm>
          <a:prstGeom prst="ellipse">
            <a:avLst/>
          </a:prstGeom>
          <a:ln w="3175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49" name="tag clou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9" y="1916113"/>
            <a:ext cx="72723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o 9"/>
          <p:cNvGrpSpPr/>
          <p:nvPr/>
        </p:nvGrpSpPr>
        <p:grpSpPr>
          <a:xfrm>
            <a:off x="2224486" y="2530599"/>
            <a:ext cx="4667006" cy="2143638"/>
            <a:chOff x="2347295" y="2551719"/>
            <a:chExt cx="3851092" cy="1651074"/>
          </a:xfrm>
        </p:grpSpPr>
        <p:pic>
          <p:nvPicPr>
            <p:cNvPr id="154" name="OMS" descr="http://www.cetep.cl/web/wp-content/uploads/2014/04/OMS.jpg"/>
            <p:cNvPicPr>
              <a:picLocks noChangeAspect="1" noChangeArrowheads="1"/>
            </p:cNvPicPr>
            <p:nvPr/>
          </p:nvPicPr>
          <p:blipFill>
            <a:blip r:embed="rId12" cstate="email">
              <a:extLst/>
            </a:blip>
            <a:srcRect/>
            <a:stretch>
              <a:fillRect/>
            </a:stretch>
          </p:blipFill>
          <p:spPr bwMode="auto">
            <a:xfrm>
              <a:off x="4462251" y="2555746"/>
              <a:ext cx="1736136" cy="1647047"/>
            </a:xfrm>
            <a:prstGeom prst="rect">
              <a:avLst/>
            </a:prstGeom>
            <a:noFill/>
            <a:effectLst>
              <a:reflection blurRad="6350" stA="50000" endA="300" endPos="55500" dist="50800" dir="5400000" sy="-100000" algn="bl" rotWithShape="0"/>
            </a:effectLst>
          </p:spPr>
        </p:pic>
        <p:pic>
          <p:nvPicPr>
            <p:cNvPr id="9" name="ILO" descr="http://www.asbestosdiseaseawareness.org/wp-content/uploads/ILO.jpg"/>
            <p:cNvPicPr>
              <a:picLocks noChangeAspect="1" noChangeArrowheads="1"/>
            </p:cNvPicPr>
            <p:nvPr/>
          </p:nvPicPr>
          <p:blipFill>
            <a:blip r:embed="rId13" cstate="email">
              <a:extLst/>
            </a:blip>
            <a:srcRect/>
            <a:stretch>
              <a:fillRect/>
            </a:stretch>
          </p:blipFill>
          <p:spPr bwMode="auto">
            <a:xfrm>
              <a:off x="2347295" y="2551719"/>
              <a:ext cx="1749243" cy="1647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164" name="membri sostenitori"/>
          <p:cNvSpPr txBox="1"/>
          <p:nvPr/>
        </p:nvSpPr>
        <p:spPr>
          <a:xfrm>
            <a:off x="2700344" y="1444628"/>
            <a:ext cx="3671887" cy="400053"/>
          </a:xfrm>
          <a:prstGeom prst="rect">
            <a:avLst/>
          </a:prstGeom>
          <a:noFill/>
        </p:spPr>
        <p:txBody>
          <a:bodyPr lIns="91388" tIns="45692" rIns="91388" bIns="456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SUSTANING MEMBERS</a:t>
            </a:r>
          </a:p>
        </p:txBody>
      </p:sp>
      <p:sp>
        <p:nvSpPr>
          <p:cNvPr id="165" name="AFFILIATI TESTO"/>
          <p:cNvSpPr/>
          <p:nvPr/>
        </p:nvSpPr>
        <p:spPr>
          <a:xfrm>
            <a:off x="2425703" y="1528764"/>
            <a:ext cx="4248151" cy="63088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lIns="91388" tIns="45692" rIns="91388" bIns="456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AFFILIATE MEMBERS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5" name="SOCI IN 93 PAESI"/>
          <p:cNvSpPr txBox="1">
            <a:spLocks noChangeArrowheads="1"/>
          </p:cNvSpPr>
          <p:nvPr/>
        </p:nvSpPr>
        <p:spPr bwMode="auto">
          <a:xfrm>
            <a:off x="6" y="3284984"/>
            <a:ext cx="903649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lIns="91388" tIns="45692" rIns="91388" bIns="45692">
            <a:prstTxWarp prst="textArchUp">
              <a:avLst>
                <a:gd name="adj" fmla="val 1112544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500" b="1" dirty="0">
                <a:ln w="1905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MS PGothic" pitchFamily="34" charset="-128"/>
                <a:cs typeface="+mn-cs"/>
              </a:rPr>
              <a:t>More </a:t>
            </a:r>
            <a:r>
              <a:rPr lang="it-IT" altLang="it-IT" sz="2500" b="1" dirty="0" err="1">
                <a:ln w="1905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MS PGothic" pitchFamily="34" charset="-128"/>
                <a:cs typeface="+mn-cs"/>
              </a:rPr>
              <a:t>than</a:t>
            </a:r>
            <a:r>
              <a:rPr lang="it-IT" altLang="it-IT" sz="2500" b="1" dirty="0">
                <a:ln w="1905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MS PGothic" pitchFamily="34" charset="-128"/>
                <a:cs typeface="+mn-cs"/>
              </a:rPr>
              <a:t> 2,000 </a:t>
            </a:r>
            <a:r>
              <a:rPr lang="it-IT" altLang="it-IT" sz="2500" b="1" dirty="0" err="1">
                <a:ln w="1905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MS PGothic" pitchFamily="34" charset="-128"/>
                <a:cs typeface="+mn-cs"/>
              </a:rPr>
              <a:t>professionals</a:t>
            </a:r>
            <a:r>
              <a:rPr lang="it-IT" altLang="it-IT" sz="2500" b="1" dirty="0">
                <a:ln w="1905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MS PGothic" pitchFamily="34" charset="-128"/>
                <a:cs typeface="+mn-cs"/>
              </a:rPr>
              <a:t> </a:t>
            </a:r>
            <a:r>
              <a:rPr lang="it-IT" altLang="it-IT" sz="2500" b="1" dirty="0" err="1">
                <a:ln w="1905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MS PGothic" pitchFamily="34" charset="-128"/>
                <a:cs typeface="+mn-cs"/>
              </a:rPr>
              <a:t>from</a:t>
            </a:r>
            <a:r>
              <a:rPr lang="it-IT" altLang="it-IT" sz="2500" b="1" dirty="0">
                <a:ln w="1905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MS PGothic" pitchFamily="34" charset="-128"/>
                <a:cs typeface="+mn-cs"/>
              </a:rPr>
              <a:t> 93 </a:t>
            </a:r>
            <a:r>
              <a:rPr lang="en-US" altLang="it-IT" sz="2500" b="1" dirty="0">
                <a:ln w="1905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MS PGothic" pitchFamily="34" charset="-128"/>
                <a:cs typeface="+mn-cs"/>
              </a:rPr>
              <a:t>countries,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2500" b="1" dirty="0">
                <a:ln w="1905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MS PGothic" pitchFamily="34" charset="-128"/>
                <a:cs typeface="+mn-cs"/>
              </a:rPr>
              <a:t>57 National Secretaries</a:t>
            </a:r>
            <a:r>
              <a:rPr lang="it-IT" altLang="it-IT" sz="2500" b="1" dirty="0">
                <a:ln w="1905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MS PGothic" pitchFamily="34" charset="-128"/>
                <a:cs typeface="+mn-cs"/>
              </a:rPr>
              <a:t> </a:t>
            </a:r>
          </a:p>
        </p:txBody>
      </p:sp>
      <p:grpSp>
        <p:nvGrpSpPr>
          <p:cNvPr id="5" name="testo 1"/>
          <p:cNvGrpSpPr/>
          <p:nvPr/>
        </p:nvGrpSpPr>
        <p:grpSpPr>
          <a:xfrm>
            <a:off x="720893" y="1412776"/>
            <a:ext cx="7667532" cy="5309930"/>
            <a:chOff x="755576" y="836712"/>
            <a:chExt cx="7486650" cy="516255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77" name="Picture 16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99D9EA"/>
                </a:clrFrom>
                <a:clrTo>
                  <a:srgbClr val="99D9EA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755576" y="836712"/>
              <a:ext cx="7486650" cy="516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 Box 9"/>
            <p:cNvSpPr txBox="1">
              <a:spLocks noChangeArrowheads="1"/>
            </p:cNvSpPr>
            <p:nvPr/>
          </p:nvSpPr>
          <p:spPr bwMode="auto">
            <a:xfrm>
              <a:off x="3563888" y="2026871"/>
              <a:ext cx="3960440" cy="2513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3BB9"/>
                  </a:solidFill>
                  <a:latin typeface="Tahoma" pitchFamily="34" charset="0"/>
                  <a:ea typeface="MS PGothic" pitchFamily="34" charset="-128"/>
                  <a:cs typeface="Times New Roman" pitchFamily="18" charset="0"/>
                </a:rPr>
                <a:t>The International Commission on Occupational Health (ICOH) is an international non-governmental professional society whose aims are to foster the scientific progress, knowledge and development of occupational health and safety in all its aspects.</a:t>
              </a:r>
              <a:endParaRPr lang="it-IT" b="1" dirty="0">
                <a:solidFill>
                  <a:srgbClr val="003BB9"/>
                </a:solidFill>
                <a:latin typeface="Tahoma" pitchFamily="34" charset="0"/>
                <a:ea typeface="MS PGothic" pitchFamily="34" charset="-128"/>
                <a:cs typeface="Times New Roman" pitchFamily="18" charset="0"/>
              </a:endParaRPr>
            </a:p>
          </p:txBody>
        </p:sp>
        <p:pic>
          <p:nvPicPr>
            <p:cNvPr id="79" name="Picture 19" descr="letterhead2"/>
            <p:cNvPicPr>
              <a:picLocks noChangeAspect="1" noChangeArrowheads="1"/>
            </p:cNvPicPr>
            <p:nvPr/>
          </p:nvPicPr>
          <p:blipFill>
            <a:blip r:embed="rId15" cstate="email">
              <a:extLst/>
            </a:blip>
            <a:srcRect/>
            <a:stretch>
              <a:fillRect/>
            </a:stretch>
          </p:blipFill>
          <p:spPr bwMode="auto">
            <a:xfrm>
              <a:off x="1072635" y="2060848"/>
              <a:ext cx="2588396" cy="2520280"/>
            </a:xfrm>
            <a:prstGeom prst="ellipse">
              <a:avLst/>
            </a:prstGeom>
            <a:ln w="3175" cap="rnd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137" name="comitati sc + segreterie"/>
          <p:cNvSpPr>
            <a:spLocks noChangeArrowheads="1"/>
          </p:cNvSpPr>
          <p:nvPr/>
        </p:nvSpPr>
        <p:spPr bwMode="auto">
          <a:xfrm>
            <a:off x="459077" y="1052736"/>
            <a:ext cx="8136904" cy="3240360"/>
          </a:xfrm>
          <a:prstGeom prst="snip2SameRect">
            <a:avLst>
              <a:gd name="adj1" fmla="val 35695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lIns="91388" tIns="45692" rIns="91388" bIns="45692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2400" b="1" dirty="0" smtClean="0">
                <a:ln w="1905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MS PGothic" pitchFamily="34" charset="-128"/>
                <a:cs typeface="+mn-cs"/>
              </a:rPr>
              <a:t>37 Scientific </a:t>
            </a:r>
            <a:r>
              <a:rPr lang="en-US" altLang="it-IT" sz="2400" b="1" dirty="0">
                <a:ln w="1905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MS PGothic" pitchFamily="34" charset="-128"/>
                <a:cs typeface="+mn-cs"/>
              </a:rPr>
              <a:t>Committees</a:t>
            </a:r>
            <a:endParaRPr lang="it-IT" altLang="it-IT" sz="2400" b="1" dirty="0">
              <a:ln w="1905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MS PGothic" pitchFamily="34" charset="-128"/>
              <a:cs typeface="+mn-cs"/>
            </a:endParaRPr>
          </a:p>
        </p:txBody>
      </p:sp>
      <p:grpSp>
        <p:nvGrpSpPr>
          <p:cNvPr id="6" name="personaggi"/>
          <p:cNvGrpSpPr>
            <a:grpSpLocks/>
          </p:cNvGrpSpPr>
          <p:nvPr/>
        </p:nvGrpSpPr>
        <p:grpSpPr bwMode="auto">
          <a:xfrm>
            <a:off x="716332" y="1373318"/>
            <a:ext cx="7829748" cy="5397129"/>
            <a:chOff x="755576" y="1556792"/>
            <a:chExt cx="7632848" cy="5162550"/>
          </a:xfrm>
        </p:grpSpPr>
        <p:pic>
          <p:nvPicPr>
            <p:cNvPr id="2121" name="Picture 16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99D9EA"/>
                </a:clrFrom>
                <a:clrTo>
                  <a:srgbClr val="99D9E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1556792"/>
              <a:ext cx="7486650" cy="516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10" descr="Malachia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99D9EA"/>
                </a:clrFrom>
                <a:clrTo>
                  <a:srgbClr val="99D9E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14598" y="1788844"/>
              <a:ext cx="4373826" cy="4664492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64" name="Picture 2" descr="http://www.milanexpotours.com/wp-content/uploads/2011/12/expo_maschera-ambrosiana-330x213.jpg"/>
            <p:cNvPicPr>
              <a:picLocks noChangeAspect="1" noChangeArrowheads="1"/>
            </p:cNvPicPr>
            <p:nvPr/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755576" y="2060847"/>
              <a:ext cx="5328592" cy="4320481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  <p:grpSp>
        <p:nvGrpSpPr>
          <p:cNvPr id="8" name="partner"/>
          <p:cNvGrpSpPr>
            <a:grpSpLocks/>
          </p:cNvGrpSpPr>
          <p:nvPr/>
        </p:nvGrpSpPr>
        <p:grpSpPr bwMode="auto">
          <a:xfrm>
            <a:off x="1660527" y="2270130"/>
            <a:ext cx="6043613" cy="3355975"/>
            <a:chOff x="1588436" y="2414916"/>
            <a:chExt cx="6045007" cy="3355683"/>
          </a:xfrm>
        </p:grpSpPr>
        <p:pic>
          <p:nvPicPr>
            <p:cNvPr id="2099" name="Picture 2" descr="Home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5385"/>
            <a:stretch>
              <a:fillRect/>
            </a:stretch>
          </p:blipFill>
          <p:spPr bwMode="auto">
            <a:xfrm>
              <a:off x="4503606" y="2529109"/>
              <a:ext cx="3129837" cy="165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0" name="Picture 3" descr="C:\Users\XF46439\Desktop\images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01870" y="2414916"/>
              <a:ext cx="1872208" cy="1806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" name="Picture 9" descr="http://www.iea.cc/image/logo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88436" y="4305935"/>
              <a:ext cx="2654005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" name="Picture 2" descr="http://www.iali-aiit.org/images/ialiLogo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532719" y="4330439"/>
              <a:ext cx="2913047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7" name="CasellaDiTesto 156"/>
          <p:cNvSpPr txBox="1"/>
          <p:nvPr/>
        </p:nvSpPr>
        <p:spPr>
          <a:xfrm>
            <a:off x="2339975" y="1970090"/>
            <a:ext cx="4319588" cy="603661"/>
          </a:xfrm>
          <a:prstGeom prst="rect">
            <a:avLst/>
          </a:prstGeom>
          <a:noFill/>
        </p:spPr>
        <p:txBody>
          <a:bodyPr lIns="91388" tIns="45692" rIns="91388" bIns="456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COLLABORATION WITH INTERNATIONAL NGO’s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3" name="PARTNERS"/>
          <p:cNvSpPr/>
          <p:nvPr/>
        </p:nvSpPr>
        <p:spPr>
          <a:xfrm>
            <a:off x="2700341" y="1484314"/>
            <a:ext cx="3455987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2" rIns="91388" bIns="456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</a:p>
        </p:txBody>
      </p:sp>
      <p:sp>
        <p:nvSpPr>
          <p:cNvPr id="138" name="2018 Dublin"/>
          <p:cNvSpPr txBox="1">
            <a:spLocks noChangeArrowheads="1"/>
          </p:cNvSpPr>
          <p:nvPr/>
        </p:nvSpPr>
        <p:spPr bwMode="auto">
          <a:xfrm>
            <a:off x="3860707" y="499592"/>
            <a:ext cx="857748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 dirty="0" smtClean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2018 Dublin</a:t>
            </a:r>
            <a:endParaRPr lang="en-GB" altLang="it-IT" sz="1400" b="1" dirty="0">
              <a:solidFill>
                <a:srgbClr val="0000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6" name="2018 dublin  G"/>
          <p:cNvSpPr txBox="1">
            <a:spLocks noChangeArrowheads="1"/>
          </p:cNvSpPr>
          <p:nvPr/>
        </p:nvSpPr>
        <p:spPr bwMode="auto">
          <a:xfrm>
            <a:off x="3891286" y="499592"/>
            <a:ext cx="792088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2018 Dublin</a:t>
            </a:r>
            <a:endParaRPr lang="en-GB" altLang="it-IT" sz="1400" b="1" dirty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82" name="cartello dublino 201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54311" y="2656368"/>
            <a:ext cx="6256857" cy="27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Rettangolo 133"/>
          <p:cNvSpPr/>
          <p:nvPr/>
        </p:nvSpPr>
        <p:spPr>
          <a:xfrm>
            <a:off x="755576" y="2974239"/>
            <a:ext cx="763284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PRACTICES</a:t>
            </a:r>
            <a:endParaRPr lang="it-IT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9" name="Rettangolo 138"/>
          <p:cNvSpPr/>
          <p:nvPr/>
        </p:nvSpPr>
        <p:spPr>
          <a:xfrm>
            <a:off x="755576" y="4434472"/>
            <a:ext cx="763284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7001">
                      <a:schemeClr val="bg1">
                        <a:lumMod val="65000"/>
                      </a:schemeClr>
                    </a:gs>
                    <a:gs pos="32001">
                      <a:schemeClr val="bg1">
                        <a:lumMod val="75000"/>
                      </a:schemeClr>
                    </a:gs>
                    <a:gs pos="47000">
                      <a:srgbClr val="002060"/>
                    </a:gs>
                    <a:gs pos="85001">
                      <a:srgbClr val="002060"/>
                    </a:gs>
                    <a:gs pos="100000">
                      <a:srgbClr val="002060"/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PUBLICATIONS</a:t>
            </a:r>
            <a:endParaRPr lang="it-IT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7001">
                    <a:schemeClr val="bg1">
                      <a:lumMod val="65000"/>
                    </a:schemeClr>
                  </a:gs>
                  <a:gs pos="32001">
                    <a:schemeClr val="bg1">
                      <a:lumMod val="75000"/>
                    </a:schemeClr>
                  </a:gs>
                  <a:gs pos="47000">
                    <a:srgbClr val="002060"/>
                  </a:gs>
                  <a:gs pos="85001">
                    <a:srgbClr val="00206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0" name="Rettangolo 139"/>
          <p:cNvSpPr/>
          <p:nvPr/>
        </p:nvSpPr>
        <p:spPr>
          <a:xfrm>
            <a:off x="755576" y="1698168"/>
            <a:ext cx="763284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7001">
                      <a:schemeClr val="bg1">
                        <a:lumMod val="65000"/>
                      </a:schemeClr>
                    </a:gs>
                    <a:gs pos="32001">
                      <a:schemeClr val="bg1">
                        <a:lumMod val="75000"/>
                      </a:schemeClr>
                    </a:gs>
                    <a:gs pos="47000">
                      <a:srgbClr val="002060"/>
                    </a:gs>
                    <a:gs pos="85001">
                      <a:srgbClr val="00206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RESEARCH</a:t>
            </a:r>
            <a:endParaRPr lang="it-IT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7001">
                    <a:schemeClr val="bg1">
                      <a:lumMod val="65000"/>
                    </a:schemeClr>
                  </a:gs>
                  <a:gs pos="32001">
                    <a:schemeClr val="bg1">
                      <a:lumMod val="75000"/>
                    </a:schemeClr>
                  </a:gs>
                  <a:gs pos="47000">
                    <a:srgbClr val="002060"/>
                  </a:gs>
                  <a:gs pos="85001">
                    <a:srgbClr val="00206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1" name="2021 Melbourne"/>
          <p:cNvSpPr txBox="1">
            <a:spLocks noChangeArrowheads="1"/>
          </p:cNvSpPr>
          <p:nvPr/>
        </p:nvSpPr>
        <p:spPr bwMode="auto">
          <a:xfrm>
            <a:off x="4524588" y="479976"/>
            <a:ext cx="113958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 dirty="0" smtClean="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2021 Melbourne</a:t>
            </a:r>
            <a:endParaRPr lang="en-GB" altLang="it-IT" sz="1400" b="1" dirty="0">
              <a:solidFill>
                <a:srgbClr val="0000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2" name="2021 Melbourne"/>
          <p:cNvSpPr txBox="1">
            <a:spLocks noChangeArrowheads="1"/>
          </p:cNvSpPr>
          <p:nvPr/>
        </p:nvSpPr>
        <p:spPr bwMode="auto">
          <a:xfrm>
            <a:off x="4560792" y="487544"/>
            <a:ext cx="1080120" cy="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2" rIns="91388" bIns="4569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sz="1400" b="1" dirty="0" smtClean="0">
                <a:solidFill>
                  <a:srgbClr val="5E5E5E"/>
                </a:solidFill>
                <a:latin typeface="Arial" charset="0"/>
                <a:ea typeface="ＭＳ Ｐゴシック" pitchFamily="34" charset="-128"/>
              </a:rPr>
              <a:t>2021 Melbourne</a:t>
            </a:r>
            <a:endParaRPr lang="en-GB" altLang="it-IT" sz="1400" b="1" dirty="0">
              <a:solidFill>
                <a:srgbClr val="5E5E5E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143" name="Gruppo 142"/>
          <p:cNvGrpSpPr/>
          <p:nvPr/>
        </p:nvGrpSpPr>
        <p:grpSpPr>
          <a:xfrm>
            <a:off x="1173518" y="2159949"/>
            <a:ext cx="7052398" cy="4194487"/>
            <a:chOff x="1734156" y="405853"/>
            <a:chExt cx="8255096" cy="4774660"/>
          </a:xfrm>
        </p:grpSpPr>
        <p:pic>
          <p:nvPicPr>
            <p:cNvPr id="144" name="Immagine 143" descr="SIMLII.png"/>
            <p:cNvPicPr>
              <a:picLocks noChangeAspect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30689" y="1702184"/>
              <a:ext cx="684213" cy="720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45" name="Immagine 144" descr="AIRM.png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812974" y="1772394"/>
              <a:ext cx="749300" cy="720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46" name="Immagine 145" descr="ANZSOM.png"/>
            <p:cNvPicPr>
              <a:picLocks noChangeAspect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812974" y="597449"/>
              <a:ext cx="735013" cy="7191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47" name="Immagine 146" descr="BBAA.png"/>
            <p:cNvPicPr>
              <a:picLocks noChangeAspect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1734156" y="1383160"/>
              <a:ext cx="793750" cy="720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48" name="Immagine 147" descr="portuguesa.png"/>
            <p:cNvPicPr>
              <a:picLocks noChangeAspect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7372972" y="1772394"/>
              <a:ext cx="1944687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49" name="Immagine 148" descr="PCOM.JPG"/>
            <p:cNvPicPr>
              <a:picLocks noChangeAspect="1"/>
            </p:cNvPicPr>
            <p:nvPr/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496" y="1543709"/>
              <a:ext cx="1008063" cy="1010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50" name="Immagine 149" descr="ANAMT.gif"/>
            <p:cNvPicPr>
              <a:picLocks noChangeAspect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3655960" y="527362"/>
              <a:ext cx="1698625" cy="720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51" name="Immagine 150"/>
            <p:cNvPicPr>
              <a:picLocks noChangeAspect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1729" y="405853"/>
              <a:ext cx="1969367" cy="984684"/>
            </a:xfrm>
            <a:prstGeom prst="rect">
              <a:avLst/>
            </a:prstGeom>
            <a:effectLst/>
          </p:spPr>
        </p:pic>
        <p:pic>
          <p:nvPicPr>
            <p:cNvPr id="155" name="Immagine 154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271" y="2945445"/>
              <a:ext cx="886631" cy="886631"/>
            </a:xfrm>
            <a:prstGeom prst="rect">
              <a:avLst/>
            </a:prstGeom>
            <a:effectLst/>
          </p:spPr>
        </p:pic>
        <p:pic>
          <p:nvPicPr>
            <p:cNvPr id="156" name="Immagine 155"/>
            <p:cNvPicPr>
              <a:picLocks noChangeAspect="1"/>
            </p:cNvPicPr>
            <p:nvPr/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848" y="3365879"/>
              <a:ext cx="2121988" cy="1060994"/>
            </a:xfrm>
            <a:prstGeom prst="rect">
              <a:avLst/>
            </a:prstGeom>
            <a:effectLst/>
          </p:spPr>
        </p:pic>
        <p:pic>
          <p:nvPicPr>
            <p:cNvPr id="158" name="Immagine 157" descr="Jap.png"/>
            <p:cNvPicPr>
              <a:picLocks noChangeAspect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4995016" y="1676893"/>
              <a:ext cx="719138" cy="720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59" name="Immagine 158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065" y="411861"/>
              <a:ext cx="1848306" cy="924153"/>
            </a:xfrm>
            <a:prstGeom prst="rect">
              <a:avLst/>
            </a:prstGeom>
          </p:spPr>
        </p:pic>
        <p:pic>
          <p:nvPicPr>
            <p:cNvPr id="160" name="Immagine 159"/>
            <p:cNvPicPr>
              <a:picLocks noChangeAspect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483" y="4100890"/>
              <a:ext cx="2159246" cy="1079623"/>
            </a:xfrm>
            <a:prstGeom prst="rect">
              <a:avLst/>
            </a:prstGeom>
          </p:spPr>
        </p:pic>
        <p:pic>
          <p:nvPicPr>
            <p:cNvPr id="161" name="Immagine 160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413" y="2658068"/>
              <a:ext cx="2102839" cy="536662"/>
            </a:xfrm>
            <a:prstGeom prst="rect">
              <a:avLst/>
            </a:prstGeom>
          </p:spPr>
        </p:pic>
        <p:pic>
          <p:nvPicPr>
            <p:cNvPr id="162" name="Immagine 161"/>
            <p:cNvPicPr>
              <a:picLocks noChangeAspect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641" y="4058010"/>
              <a:ext cx="1730375" cy="865188"/>
            </a:xfrm>
            <a:prstGeom prst="rect">
              <a:avLst/>
            </a:prstGeom>
          </p:spPr>
        </p:pic>
        <p:pic>
          <p:nvPicPr>
            <p:cNvPr id="163" name="Immagine 162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545" y="3001586"/>
              <a:ext cx="1789580" cy="894790"/>
            </a:xfrm>
            <a:prstGeom prst="rect">
              <a:avLst/>
            </a:prstGeom>
          </p:spPr>
        </p:pic>
        <p:pic>
          <p:nvPicPr>
            <p:cNvPr id="166" name="Immagine 165"/>
            <p:cNvPicPr>
              <a:picLocks noChangeAspect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359" y="2875609"/>
              <a:ext cx="1961077" cy="980539"/>
            </a:xfrm>
            <a:prstGeom prst="rect">
              <a:avLst/>
            </a:prstGeom>
          </p:spPr>
        </p:pic>
      </p:grpSp>
      <p:grpSp>
        <p:nvGrpSpPr>
          <p:cNvPr id="167" name="Gruppo 166"/>
          <p:cNvGrpSpPr/>
          <p:nvPr/>
        </p:nvGrpSpPr>
        <p:grpSpPr>
          <a:xfrm>
            <a:off x="1171141" y="1969576"/>
            <a:ext cx="6929251" cy="3722796"/>
            <a:chOff x="1700269" y="441810"/>
            <a:chExt cx="9159123" cy="4763400"/>
          </a:xfrm>
        </p:grpSpPr>
        <p:pic>
          <p:nvPicPr>
            <p:cNvPr id="168" name="Immagine 167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390" y="2017107"/>
              <a:ext cx="1969002" cy="984501"/>
            </a:xfrm>
            <a:prstGeom prst="rect">
              <a:avLst/>
            </a:prstGeom>
          </p:spPr>
        </p:pic>
        <p:grpSp>
          <p:nvGrpSpPr>
            <p:cNvPr id="169" name="Gruppo 168"/>
            <p:cNvGrpSpPr/>
            <p:nvPr/>
          </p:nvGrpSpPr>
          <p:grpSpPr>
            <a:xfrm>
              <a:off x="1700269" y="441810"/>
              <a:ext cx="8437143" cy="4763400"/>
              <a:chOff x="1700269" y="441810"/>
              <a:chExt cx="8437143" cy="4763400"/>
            </a:xfrm>
          </p:grpSpPr>
          <p:graphicFrame>
            <p:nvGraphicFramePr>
              <p:cNvPr id="170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0932000"/>
                  </p:ext>
                </p:extLst>
              </p:nvPr>
            </p:nvGraphicFramePr>
            <p:xfrm>
              <a:off x="7090080" y="1166145"/>
              <a:ext cx="843871" cy="7198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3" name="Fotografia di Photo Editor" r:id="rId41" imgW="1038370" imgH="885949" progId="">
                      <p:embed/>
                    </p:oleObj>
                  </mc:Choice>
                  <mc:Fallback>
                    <p:oleObj name="Fotografia di Photo Editor" r:id="rId41" imgW="1038370" imgH="885949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90080" y="1166145"/>
                            <a:ext cx="843871" cy="7198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71" name="Picture 15" descr="FIOH logo_en"/>
              <p:cNvPicPr>
                <a:picLocks noChangeAspect="1" noChangeArrowheads="1"/>
              </p:cNvPicPr>
              <p:nvPr/>
            </p:nvPicPr>
            <p:blipFill>
              <a:blip r:embed="rId4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778"/>
              <a:stretch>
                <a:fillRect/>
              </a:stretch>
            </p:blipFill>
            <p:spPr bwMode="auto">
              <a:xfrm>
                <a:off x="4941063" y="1062610"/>
                <a:ext cx="1880681" cy="6479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6" descr="logo irsst">
                <a:hlinkClick r:id="rId44"/>
              </p:cNvPr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521" y="1041652"/>
                <a:ext cx="1135878" cy="719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2" descr="logo_clinica_devoto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1825" y="1856334"/>
                <a:ext cx="1038065" cy="1000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" name="Picture 16" descr="FSM-logo"/>
              <p:cNvPicPr>
                <a:picLocks noChangeAspect="1" noChangeArrowheads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0380" y="1922957"/>
                <a:ext cx="1159254" cy="1048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Picture 5" descr="promotion foundation_japan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3499" y="1929178"/>
                <a:ext cx="949980" cy="719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" name="Picture 4" descr="NIOSHlogo2"/>
              <p:cNvPicPr>
                <a:picLocks noChangeAspect="1" noChangeArrowheads="1"/>
              </p:cNvPicPr>
              <p:nvPr/>
            </p:nvPicPr>
            <p:blipFill>
              <a:blip r:embed="rId4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708" r="61700"/>
              <a:stretch>
                <a:fillRect/>
              </a:stretch>
            </p:blipFill>
            <p:spPr bwMode="auto">
              <a:xfrm>
                <a:off x="7090080" y="4415474"/>
                <a:ext cx="1806328" cy="432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Immagine 20" descr="Inail.jpg"/>
              <p:cNvPicPr>
                <a:picLocks noChangeAspect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8079" y="2345604"/>
                <a:ext cx="1371080" cy="327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4" descr="INRS, Institut National de Recherche et Sécurité">
                <a:hlinkClick r:id="rId51"/>
              </p:cNvPr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2089" y="1134605"/>
                <a:ext cx="1625323" cy="575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12" descr="http://t1.gstatic.com/images?q=tbn:ANd9GcQk5ltFRIiBLUYR2GJFLI3ecvr_luTTxxxzbHUdedtPe33KEpho"/>
              <p:cNvPicPr>
                <a:picLocks noChangeAspect="1" noChangeArrowheads="1"/>
              </p:cNvPicPr>
              <p:nvPr/>
            </p:nvPicPr>
            <p:blipFill rotWithShape="1"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0" t="-1" r="-5198" b="-6809"/>
              <a:stretch/>
            </p:blipFill>
            <p:spPr bwMode="auto">
              <a:xfrm>
                <a:off x="1700269" y="2307417"/>
                <a:ext cx="1838130" cy="670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Immagine 1"/>
              <p:cNvPicPr>
                <a:picLocks noChangeAspect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521" y="3407923"/>
                <a:ext cx="1543050" cy="833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Immagine 1"/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3609" y="4419110"/>
                <a:ext cx="1572200" cy="786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Immagine 1"/>
              <p:cNvPicPr>
                <a:picLocks noChangeAspect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7019" y="637997"/>
                <a:ext cx="1527175" cy="763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Immagine 2"/>
              <p:cNvPicPr>
                <a:picLocks noChangeAspect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8192" y="441810"/>
                <a:ext cx="1504950" cy="752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Immagine 4"/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9410" y="2951749"/>
                <a:ext cx="1013877" cy="929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Immagine 184"/>
              <p:cNvPicPr>
                <a:picLocks noChangeAspect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2938" y="4182575"/>
                <a:ext cx="1767620" cy="883810"/>
              </a:xfrm>
              <a:prstGeom prst="rect">
                <a:avLst/>
              </a:prstGeom>
            </p:spPr>
          </p:pic>
          <p:pic>
            <p:nvPicPr>
              <p:cNvPr id="186" name="Immagine 185"/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5427" y="3205496"/>
                <a:ext cx="1854277" cy="927139"/>
              </a:xfrm>
              <a:prstGeom prst="rect">
                <a:avLst/>
              </a:prstGeom>
            </p:spPr>
          </p:pic>
          <p:pic>
            <p:nvPicPr>
              <p:cNvPr id="187" name="Immagine 186"/>
              <p:cNvPicPr>
                <a:picLocks noChangeAspect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306" y="4229958"/>
                <a:ext cx="1058854" cy="918260"/>
              </a:xfrm>
              <a:prstGeom prst="rect">
                <a:avLst/>
              </a:prstGeom>
            </p:spPr>
          </p:pic>
          <p:pic>
            <p:nvPicPr>
              <p:cNvPr id="188" name="Immagine 187"/>
              <p:cNvPicPr>
                <a:picLocks noChangeAspect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111" y="2951749"/>
                <a:ext cx="2657382" cy="132869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10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10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0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0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10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1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0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10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1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500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5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5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5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500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30" dur="indefinite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33" dur="indefinite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36" dur="indefinite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39" dur="indefinite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42" dur="indefinite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45" dur="indefinite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48" dur="indefinite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51" dur="indefinite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54" dur="indefinite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57" dur="indefinite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60" dur="indefinite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63" dur="indefinite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66" dur="indefinite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69" dur="indefinite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72" dur="indefinite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75" dur="indefinite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78" dur="indefinite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81" dur="indefinite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84" dur="indefinite"/>
                                        <p:tgtEl>
                                          <p:spTgt spid="1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87" dur="indefinite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90" dur="indefinite"/>
                                        <p:tgtEl>
                                          <p:spTgt spid="10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93" dur="indefinite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96" dur="indefinite"/>
                                        <p:tgtEl>
                                          <p:spTgt spid="10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99" dur="indefinite"/>
                                        <p:tgtEl>
                                          <p:spTgt spid="1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202" dur="indefinite"/>
                                        <p:tgtEl>
                                          <p:spTgt spid="10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205" dur="indefinite"/>
                                        <p:tgtEl>
                                          <p:spTgt spid="10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208" dur="indefinite"/>
                                        <p:tgtEl>
                                          <p:spTgt spid="10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211" dur="indefinite"/>
                                        <p:tgtEl>
                                          <p:spTgt spid="10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1004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214" dur="indefinite"/>
                                        <p:tgtEl>
                                          <p:spTgt spid="10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21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220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223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3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500"/>
                            </p:stCondLst>
                            <p:childTnLst>
                              <p:par>
                                <p:cTn id="30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7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378" dur="indefinite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4" grpId="0"/>
      <p:bldP spid="100384" grpId="1"/>
      <p:bldP spid="109" grpId="0"/>
      <p:bldP spid="109" grpId="1"/>
      <p:bldP spid="100380" grpId="0"/>
      <p:bldP spid="100380" grpId="1"/>
      <p:bldP spid="100381" grpId="0"/>
      <p:bldP spid="100381" grpId="1"/>
      <p:bldP spid="100382" grpId="0"/>
      <p:bldP spid="100382" grpId="1"/>
      <p:bldP spid="100383" grpId="0"/>
      <p:bldP spid="100383" grpId="1"/>
      <p:bldP spid="100385" grpId="0"/>
      <p:bldP spid="100385" grpId="1"/>
      <p:bldP spid="100386" grpId="0"/>
      <p:bldP spid="100386" grpId="1"/>
      <p:bldP spid="100387" grpId="0"/>
      <p:bldP spid="100387" grpId="1"/>
      <p:bldP spid="100388" grpId="0"/>
      <p:bldP spid="100388" grpId="1"/>
      <p:bldP spid="100389" grpId="0"/>
      <p:bldP spid="100389" grpId="1"/>
      <p:bldP spid="100390" grpId="0"/>
      <p:bldP spid="100390" grpId="1"/>
      <p:bldP spid="100391" grpId="0"/>
      <p:bldP spid="100391" grpId="1"/>
      <p:bldP spid="100392" grpId="0"/>
      <p:bldP spid="100392" grpId="1"/>
      <p:bldP spid="100393" grpId="0"/>
      <p:bldP spid="100393" grpId="1"/>
      <p:bldP spid="100394" grpId="0"/>
      <p:bldP spid="100394" grpId="1"/>
      <p:bldP spid="100395" grpId="0"/>
      <p:bldP spid="100395" grpId="1"/>
      <p:bldP spid="100396" grpId="0"/>
      <p:bldP spid="100396" grpId="1"/>
      <p:bldP spid="100397" grpId="0"/>
      <p:bldP spid="100397" grpId="1"/>
      <p:bldP spid="100398" grpId="0"/>
      <p:bldP spid="100398" grpId="1"/>
      <p:bldP spid="100399" grpId="0"/>
      <p:bldP spid="100399" grpId="1"/>
      <p:bldP spid="100400" grpId="0"/>
      <p:bldP spid="100400" grpId="1"/>
      <p:bldP spid="100402" grpId="0"/>
      <p:bldP spid="100402" grpId="1"/>
      <p:bldP spid="100405" grpId="0"/>
      <p:bldP spid="100405" grpId="1"/>
      <p:bldP spid="100406" grpId="0"/>
      <p:bldP spid="100406" grpId="1"/>
      <p:bldP spid="100407" grpId="0"/>
      <p:bldP spid="100407" grpId="1"/>
      <p:bldP spid="100408" grpId="0"/>
      <p:bldP spid="100408" grpId="1"/>
      <p:bldP spid="100437" grpId="0"/>
      <p:bldP spid="100437" grpId="1"/>
      <p:bldP spid="100439" grpId="0"/>
      <p:bldP spid="100439" grpId="1"/>
      <p:bldP spid="59" grpId="0"/>
      <p:bldP spid="59" grpId="1"/>
      <p:bldP spid="63" grpId="0"/>
      <p:bldP spid="63" grpId="1"/>
      <p:bldP spid="110" grpId="0"/>
      <p:bldP spid="110" grpId="1"/>
      <p:bldP spid="164" grpId="0"/>
      <p:bldP spid="164" grpId="1"/>
      <p:bldP spid="165" grpId="0" animBg="1"/>
      <p:bldP spid="165" grpId="1" animBg="1"/>
      <p:bldP spid="157" grpId="0"/>
      <p:bldP spid="157" grpId="1"/>
      <p:bldP spid="133" grpId="0"/>
      <p:bldP spid="138" grpId="0"/>
      <p:bldP spid="138" grpId="1"/>
      <p:bldP spid="136" grpId="0"/>
      <p:bldP spid="136" grpId="1"/>
      <p:bldP spid="134" grpId="0"/>
      <p:bldP spid="134" grpId="1"/>
      <p:bldP spid="139" grpId="0"/>
      <p:bldP spid="139" grpId="1"/>
      <p:bldP spid="140" grpId="0"/>
      <p:bldP spid="140" grpId="1"/>
      <p:bldP spid="141" grpId="0"/>
      <p:bldP spid="141" grpId="1"/>
      <p:bldP spid="141" grpId="2"/>
      <p:bldP spid="142" grpId="0"/>
      <p:bldP spid="142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108</Words>
  <Application>Microsoft Office PowerPoint</Application>
  <PresentationFormat>Presentazione su schermo (4:3)</PresentationFormat>
  <Paragraphs>48</Paragraphs>
  <Slides>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MS PGothic</vt:lpstr>
      <vt:lpstr>MS PGothic</vt:lpstr>
      <vt:lpstr>Arial</vt:lpstr>
      <vt:lpstr>Calibri</vt:lpstr>
      <vt:lpstr>Tahoma</vt:lpstr>
      <vt:lpstr>Times New Roman</vt:lpstr>
      <vt:lpstr>Tema di Office</vt:lpstr>
      <vt:lpstr>Fotografia di Photo Editor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Valenti Antonio</cp:lastModifiedBy>
  <cp:revision>37</cp:revision>
  <dcterms:created xsi:type="dcterms:W3CDTF">2015-05-18T11:00:16Z</dcterms:created>
  <dcterms:modified xsi:type="dcterms:W3CDTF">2018-04-06T13:06:49Z</dcterms:modified>
</cp:coreProperties>
</file>